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3"/>
  </p:notesMasterIdLst>
  <p:handoutMasterIdLst>
    <p:handoutMasterId r:id="rId24"/>
  </p:handoutMasterIdLst>
  <p:sldIdLst>
    <p:sldId id="292" r:id="rId5"/>
    <p:sldId id="295" r:id="rId6"/>
    <p:sldId id="291" r:id="rId7"/>
    <p:sldId id="296" r:id="rId8"/>
    <p:sldId id="271" r:id="rId9"/>
    <p:sldId id="297" r:id="rId10"/>
    <p:sldId id="298" r:id="rId11"/>
    <p:sldId id="301" r:id="rId12"/>
    <p:sldId id="302" r:id="rId13"/>
    <p:sldId id="299" r:id="rId14"/>
    <p:sldId id="300" r:id="rId15"/>
    <p:sldId id="303" r:id="rId16"/>
    <p:sldId id="304" r:id="rId17"/>
    <p:sldId id="306" r:id="rId18"/>
    <p:sldId id="305" r:id="rId19"/>
    <p:sldId id="307" r:id="rId20"/>
    <p:sldId id="308" r:id="rId21"/>
    <p:sldId id="293" r:id="rId22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CFC"/>
    <a:srgbClr val="FFFFFF"/>
    <a:srgbClr val="F5F5F5"/>
    <a:srgbClr val="FBFBFB"/>
    <a:srgbClr val="2E3D92"/>
    <a:srgbClr val="E79130"/>
    <a:srgbClr val="BE551A"/>
    <a:srgbClr val="F3703A"/>
    <a:srgbClr val="BEE2EE"/>
    <a:srgbClr val="59B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77" d="100"/>
          <a:sy n="77" d="100"/>
        </p:scale>
        <p:origin x="72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30/10/2025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30/10/2025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418423A-F070-9E46-5DF3-5FFC12C9860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2106DEA2-E3F0-AEEA-6323-A7D380213756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E7E95A1-538C-37CE-0423-105154F9F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909E4F4-6E58-4C99-8FCB-E2B2E6880C4E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B5AAC35-FC9A-7D6C-E995-70B1B8321543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8947C3A-81D2-A03E-7BF6-49FB46C37F0C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52D582F-91B7-6EB1-B40E-4A6EAD996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5671555F-2DFC-47F0-DBB7-C9D4CFB987A9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4AC9BAFC-B67E-FCCC-1BBB-B1DE5721C73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0FB7B71-E71A-A43D-D029-E705FD4958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BC07667-3D77-6EF7-246F-F0E7E9E76BF6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2B17930C-3847-9F26-27A2-EE4E4A96226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C724DCC-6C89-226F-7AD0-1226D3E15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EEC3F92-4A54-DA7A-6F17-53A8870AF276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EF7AB09-11A1-55CE-B0F1-2BC1CD44CC8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7A4CEA7-018A-963E-FBCC-C6BED07C874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15ACA79-3695-D739-C1D9-69A5F22B6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F709F57-FEE0-F7FD-3E3C-251BED19B58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EBDD05CD-2E8E-1DD1-6F96-82E2EC0B2BCC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D655102-F5D6-949F-E581-D3EC685F6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936F244-16B1-DA2A-F8DF-60F1BC1D65D0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A7A9724-8902-6773-83E8-B1DFC2E443E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2D584EA-4D4C-4BA5-C802-26C086B1459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96DF1F4-DD0D-99DD-56BB-201DCBBB5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B019930-B47E-D329-19C9-7490B828CAD3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4" name="Parallelogramma 14">
              <a:extLst>
                <a:ext uri="{FF2B5EF4-FFF2-40B4-BE49-F238E27FC236}">
                  <a16:creationId xmlns:a16="http://schemas.microsoft.com/office/drawing/2014/main" id="{7ECB0B23-A808-1046-6965-3506D9AD56C2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8D4ED4B-6849-A910-856D-3C32E1F58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61187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76840" y="0"/>
            <a:ext cx="153926" cy="685800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49A922-E9AC-864A-C0FD-86D75E2B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" y="3841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7738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192690B-F0F1-05EE-C428-3AAA2F362F65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83888F4-0FA7-5D55-0AE0-C664E73F9EA7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ED9A453-B0F3-88AD-3B39-D56D635EFD98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8033E15-A12A-6594-130E-80F0CD01F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1CCF69A2-C197-BA82-4951-CA51653F0E51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C7AFB1F7-9EFC-07A2-E97E-943708F49EC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D327C5E-9E84-FB89-BB3C-07998D2797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9EA996D-4047-F110-2CA6-C8971FCA83F7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5484F79-E4D3-53F6-36D8-4C5C0DEE1B9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7AF5567F-566E-277B-3C1B-A7EC75968769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EB6C800-DA9E-A4C9-4124-EA6328801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34F9DA6-2E1F-35EE-F5BC-AE7D33A64354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9D3B8B2-D71C-EF3D-506A-2A57F7BD29A1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A5D1CF0-1D2B-A1C0-45F2-0A6FF78050E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BE25E09-1F98-F881-F19B-829F52969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A08AA0-3B13-6134-3D6B-3A364C13954C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F77EB52-892A-0092-6498-F8B104F1C7A9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2A55855-B5DC-CAD4-E6F6-BC1ABAE5E3A5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21CE2C-F458-53E6-15A4-3DDF32EA6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C265325-6F9C-85D0-B0E3-B67B79A71EFB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F8495D8-D76B-C6E5-2386-59639E58D39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E2559C6-9DA2-3A38-C40B-D414A5CFA47E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AD1E231-96D8-8062-91A5-4288B1B3A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3BF1989-943E-5095-52C1-5D54A4F57E6A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DB00B3A-C73C-FEF7-D0EA-50032E3A0EDB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B142B75-6E1A-3326-7672-BF16E2BEC6CD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CDA020C-77E6-4573-D69A-C399851DF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B7BF6A-3EF9-279C-05CD-62BA2EE27242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FAB8DF2-5E8E-AAC9-5CFB-04F9609C1AF6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1867750-EA89-EFEA-40CB-4FA8E18FEF5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C1440DD-F731-6E48-65CC-2D288A20D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C7DC939-7217-A60C-AAE6-CFC9326765EE}"/>
              </a:ext>
            </a:extLst>
          </p:cNvPr>
          <p:cNvGrpSpPr/>
          <p:nvPr userDrawn="1"/>
        </p:nvGrpSpPr>
        <p:grpSpPr>
          <a:xfrm>
            <a:off x="8166735" y="10623"/>
            <a:ext cx="2857500" cy="6119550"/>
            <a:chOff x="4425159" y="10623"/>
            <a:chExt cx="2857500" cy="6119550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AF082EE3-41AA-4817-A1CC-C33DDB8F675F}"/>
                </a:ext>
              </a:extLst>
            </p:cNvPr>
            <p:cNvSpPr/>
            <p:nvPr userDrawn="1"/>
          </p:nvSpPr>
          <p:spPr>
            <a:xfrm>
              <a:off x="4425159" y="10623"/>
              <a:ext cx="2857500" cy="611955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CCC9D6E-2F2B-2AA8-15B1-DBEAB565E1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5164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5BF0961-A70C-D79A-DF8E-DE4FF7A0A45D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9" name="Parallelogramma 14">
              <a:extLst>
                <a:ext uri="{FF2B5EF4-FFF2-40B4-BE49-F238E27FC236}">
                  <a16:creationId xmlns:a16="http://schemas.microsoft.com/office/drawing/2014/main" id="{F0532277-D603-17CA-7706-8AFB3C60BD4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65EBDA1-EBE9-0CCF-A58A-C842DB8BE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  <p:sldLayoutId id="2147483728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0690" y="-203073"/>
            <a:ext cx="6534150" cy="2806369"/>
          </a:xfrm>
        </p:spPr>
        <p:txBody>
          <a:bodyPr>
            <a:noAutofit/>
          </a:bodyPr>
          <a:lstStyle/>
          <a:p>
            <a:r>
              <a:rPr lang="it-IT" sz="4000" dirty="0"/>
              <a:t>ERNIE VENTRALI NEL paziente affetto da obesità: TECNICA LAPAROSCOPICA O OPEN?</a:t>
            </a:r>
            <a:endParaRPr lang="it-IT" sz="4000" dirty="0">
              <a:solidFill>
                <a:srgbClr val="304297"/>
              </a:solidFill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4565" y="4514268"/>
            <a:ext cx="6010275" cy="1279652"/>
          </a:xfrm>
        </p:spPr>
        <p:txBody>
          <a:bodyPr>
            <a:normAutofit fontScale="47500" lnSpcReduction="20000"/>
          </a:bodyPr>
          <a:lstStyle/>
          <a:p>
            <a:r>
              <a:rPr lang="it-IT" sz="2800" b="1" dirty="0">
                <a:solidFill>
                  <a:srgbClr val="E79130"/>
                </a:solidFill>
              </a:rPr>
              <a:t>DR. </a:t>
            </a:r>
            <a:r>
              <a:rPr lang="it-IT" sz="2800" b="1" dirty="0" err="1">
                <a:solidFill>
                  <a:srgbClr val="E79130"/>
                </a:solidFill>
              </a:rPr>
              <a:t>Phd</a:t>
            </a:r>
            <a:r>
              <a:rPr lang="it-IT" sz="2800" b="1" dirty="0">
                <a:solidFill>
                  <a:srgbClr val="E79130"/>
                </a:solidFill>
              </a:rPr>
              <a:t>.  Francesco DE Angelis</a:t>
            </a:r>
          </a:p>
          <a:p>
            <a:r>
              <a:rPr lang="it-IT" sz="2800" b="1" dirty="0">
                <a:solidFill>
                  <a:srgbClr val="E79130"/>
                </a:solidFill>
              </a:rPr>
              <a:t>UOC Chirurgia generale universitaria –</a:t>
            </a:r>
            <a:r>
              <a:rPr lang="it-IT" sz="2800" b="1" dirty="0" err="1">
                <a:solidFill>
                  <a:srgbClr val="E79130"/>
                </a:solidFill>
              </a:rPr>
              <a:t>po</a:t>
            </a:r>
            <a:r>
              <a:rPr lang="it-IT" sz="2800" b="1" dirty="0">
                <a:solidFill>
                  <a:srgbClr val="E79130"/>
                </a:solidFill>
              </a:rPr>
              <a:t> </a:t>
            </a:r>
            <a:r>
              <a:rPr lang="it-IT" sz="2800" b="1" dirty="0" err="1">
                <a:solidFill>
                  <a:srgbClr val="E79130"/>
                </a:solidFill>
              </a:rPr>
              <a:t>terracina</a:t>
            </a:r>
            <a:r>
              <a:rPr lang="it-IT" sz="2800" b="1" dirty="0">
                <a:solidFill>
                  <a:srgbClr val="E79130"/>
                </a:solidFill>
              </a:rPr>
              <a:t> – sapienza università di </a:t>
            </a:r>
            <a:r>
              <a:rPr lang="it-IT" sz="2800" b="1" dirty="0" err="1">
                <a:solidFill>
                  <a:srgbClr val="E79130"/>
                </a:solidFill>
              </a:rPr>
              <a:t>roma</a:t>
            </a:r>
            <a:r>
              <a:rPr lang="it-IT" sz="2800" b="1" dirty="0">
                <a:solidFill>
                  <a:srgbClr val="E79130"/>
                </a:solidFill>
              </a:rPr>
              <a:t>-polo pontino</a:t>
            </a:r>
          </a:p>
          <a:p>
            <a:r>
              <a:rPr lang="it-IT" sz="2800" b="1" dirty="0">
                <a:solidFill>
                  <a:srgbClr val="E79130"/>
                </a:solidFill>
              </a:rPr>
              <a:t>Fra.deangelis@uniroma1.it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C63A729-65C5-F8A0-137B-DE55AE95D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151" y="2663167"/>
            <a:ext cx="3419999" cy="271462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1FB86E4-33A7-567E-B56D-123B8D0DEE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66" b="31818"/>
          <a:stretch>
            <a:fillRect/>
          </a:stretch>
        </p:blipFill>
        <p:spPr>
          <a:xfrm>
            <a:off x="1114424" y="1550885"/>
            <a:ext cx="2371726" cy="4030766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D143D08-BCF0-50BE-5193-B0A276A1CC13}"/>
              </a:ext>
            </a:extLst>
          </p:cNvPr>
          <p:cNvSpPr/>
          <p:nvPr/>
        </p:nvSpPr>
        <p:spPr>
          <a:xfrm>
            <a:off x="603610" y="147886"/>
            <a:ext cx="2355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SSI/SSO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14C300E-877E-4467-3A71-7333DB2DE672}"/>
              </a:ext>
            </a:extLst>
          </p:cNvPr>
          <p:cNvSpPr txBox="1"/>
          <p:nvPr/>
        </p:nvSpPr>
        <p:spPr>
          <a:xfrm>
            <a:off x="3895725" y="2293835"/>
            <a:ext cx="398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Open </a:t>
            </a:r>
            <a:r>
              <a:rPr lang="it-IT" b="1" dirty="0" err="1">
                <a:solidFill>
                  <a:schemeClr val="tx2"/>
                </a:solidFill>
              </a:rPr>
              <a:t>repair</a:t>
            </a:r>
            <a:r>
              <a:rPr lang="it-IT" b="1" dirty="0">
                <a:solidFill>
                  <a:schemeClr val="tx2"/>
                </a:solidFill>
              </a:rPr>
              <a:t> &gt; SSI/SSO in obese </a:t>
            </a:r>
            <a:r>
              <a:rPr lang="it-IT" b="1" dirty="0" err="1">
                <a:solidFill>
                  <a:schemeClr val="tx2"/>
                </a:solidFill>
              </a:rPr>
              <a:t>patients</a:t>
            </a:r>
            <a:endParaRPr lang="it-IT" b="1" dirty="0">
              <a:solidFill>
                <a:schemeClr val="tx2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18C38DC-6C7D-05EB-86EA-2B2DEFCC3E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984" t="17087" r="25312" b="50000"/>
          <a:stretch>
            <a:fillRect/>
          </a:stretch>
        </p:blipFill>
        <p:spPr>
          <a:xfrm>
            <a:off x="7529329" y="147886"/>
            <a:ext cx="4453645" cy="155088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5639DFB-4B49-EAAE-DAA6-B093ADCD67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609" t="20278" r="37110" b="62222"/>
          <a:stretch>
            <a:fillRect/>
          </a:stretch>
        </p:blipFill>
        <p:spPr>
          <a:xfrm>
            <a:off x="3486150" y="277820"/>
            <a:ext cx="3976565" cy="10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32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78B7849-EB9A-B323-5CA7-17F75003CB52}"/>
              </a:ext>
            </a:extLst>
          </p:cNvPr>
          <p:cNvSpPr/>
          <p:nvPr/>
        </p:nvSpPr>
        <p:spPr>
          <a:xfrm>
            <a:off x="583096" y="114804"/>
            <a:ext cx="3643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Recurrences</a:t>
            </a:r>
            <a:endParaRPr lang="it-IT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CE26641-8649-D8D8-E045-9344BDADC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417" y="43440"/>
            <a:ext cx="2693504" cy="269350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549DEF5-3A26-3C78-647F-29ED0AE413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805" t="14782" r="36820" b="62174"/>
          <a:stretch>
            <a:fillRect/>
          </a:stretch>
        </p:blipFill>
        <p:spPr>
          <a:xfrm>
            <a:off x="268356" y="1038134"/>
            <a:ext cx="4546090" cy="149654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84C0776-DBA2-199A-9941-DE8AFDB57B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266" t="16522" r="36821" b="58707"/>
          <a:stretch>
            <a:fillRect/>
          </a:stretch>
        </p:blipFill>
        <p:spPr>
          <a:xfrm>
            <a:off x="474646" y="2604248"/>
            <a:ext cx="3304996" cy="2434891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260EDDF6-186A-60FF-A53A-239DABBBAB04}"/>
              </a:ext>
            </a:extLst>
          </p:cNvPr>
          <p:cNvSpPr/>
          <p:nvPr/>
        </p:nvSpPr>
        <p:spPr>
          <a:xfrm>
            <a:off x="325297" y="3076017"/>
            <a:ext cx="3922051" cy="29817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D3D96E1-5965-5103-8448-899102B334C4}"/>
              </a:ext>
            </a:extLst>
          </p:cNvPr>
          <p:cNvSpPr txBox="1"/>
          <p:nvPr/>
        </p:nvSpPr>
        <p:spPr>
          <a:xfrm>
            <a:off x="5241829" y="1202635"/>
            <a:ext cx="3375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No </a:t>
            </a:r>
            <a:r>
              <a:rPr lang="it-IT" b="1" dirty="0" err="1">
                <a:solidFill>
                  <a:schemeClr val="tx2"/>
                </a:solidFill>
              </a:rPr>
              <a:t>difference</a:t>
            </a:r>
            <a:r>
              <a:rPr lang="it-IT" b="1" dirty="0">
                <a:solidFill>
                  <a:schemeClr val="tx2"/>
                </a:solidFill>
              </a:rPr>
              <a:t> </a:t>
            </a:r>
            <a:r>
              <a:rPr lang="it-IT" b="1" dirty="0" err="1">
                <a:solidFill>
                  <a:schemeClr val="tx2"/>
                </a:solidFill>
              </a:rPr>
              <a:t>beteween</a:t>
            </a:r>
            <a:r>
              <a:rPr lang="it-IT" b="1" dirty="0">
                <a:solidFill>
                  <a:schemeClr val="tx2"/>
                </a:solidFill>
              </a:rPr>
              <a:t> MIS and open surgery with </a:t>
            </a:r>
            <a:r>
              <a:rPr lang="it-IT" b="1" dirty="0" err="1">
                <a:solidFill>
                  <a:schemeClr val="tx2"/>
                </a:solidFill>
              </a:rPr>
              <a:t>retromuscolar</a:t>
            </a:r>
            <a:r>
              <a:rPr lang="it-IT" b="1" dirty="0">
                <a:solidFill>
                  <a:schemeClr val="tx2"/>
                </a:solidFill>
              </a:rPr>
              <a:t> technique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FE0EC86-3491-442B-161C-AE150348B6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001" t="19855" r="38777" b="69000"/>
          <a:stretch>
            <a:fillRect/>
          </a:stretch>
        </p:blipFill>
        <p:spPr>
          <a:xfrm>
            <a:off x="4814446" y="2736944"/>
            <a:ext cx="5194258" cy="107744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1909AC2-3DBB-0C47-61F5-C41A9A6BFC70}"/>
              </a:ext>
            </a:extLst>
          </p:cNvPr>
          <p:cNvSpPr txBox="1"/>
          <p:nvPr/>
        </p:nvSpPr>
        <p:spPr>
          <a:xfrm>
            <a:off x="5033108" y="3918472"/>
            <a:ext cx="6009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no benefit </a:t>
            </a:r>
            <a:r>
              <a:rPr lang="en-US" b="1" dirty="0">
                <a:solidFill>
                  <a:schemeClr val="accent1"/>
                </a:solidFill>
              </a:rPr>
              <a:t>to laparoscopy over open umbilical hernia repair with mesh in terms of recurrence rate</a:t>
            </a:r>
            <a:endParaRPr lang="it-IT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8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18B2F4B-FD67-040A-0FDA-5D131654871E}"/>
              </a:ext>
            </a:extLst>
          </p:cNvPr>
          <p:cNvSpPr/>
          <p:nvPr/>
        </p:nvSpPr>
        <p:spPr>
          <a:xfrm>
            <a:off x="499270" y="214196"/>
            <a:ext cx="58859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LOS , PAIN, OP. TIME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A53549-E7D8-1A28-3CED-6CAAC4D8A5E3}"/>
              </a:ext>
            </a:extLst>
          </p:cNvPr>
          <p:cNvSpPr txBox="1"/>
          <p:nvPr/>
        </p:nvSpPr>
        <p:spPr>
          <a:xfrm>
            <a:off x="354245" y="1285122"/>
            <a:ext cx="5225726" cy="16767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1"/>
                </a:solidFill>
              </a:rPr>
              <a:t>LOS </a:t>
            </a:r>
            <a:r>
              <a:rPr lang="it-IT" b="1" dirty="0" err="1">
                <a:solidFill>
                  <a:schemeClr val="accent1"/>
                </a:solidFill>
              </a:rPr>
              <a:t>shorter</a:t>
            </a:r>
            <a:r>
              <a:rPr lang="it-IT" b="1" dirty="0">
                <a:solidFill>
                  <a:schemeClr val="accent1"/>
                </a:solidFill>
              </a:rPr>
              <a:t> in MIS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1"/>
                </a:solidFill>
              </a:rPr>
              <a:t>Better post operative </a:t>
            </a:r>
            <a:r>
              <a:rPr lang="it-IT" b="1" dirty="0" err="1">
                <a:solidFill>
                  <a:schemeClr val="accent1"/>
                </a:solidFill>
              </a:rPr>
              <a:t>pain</a:t>
            </a:r>
            <a:r>
              <a:rPr lang="it-IT" b="1" dirty="0">
                <a:solidFill>
                  <a:schemeClr val="accent1"/>
                </a:solidFill>
              </a:rPr>
              <a:t> in MIS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chemeClr val="accent1"/>
                </a:solidFill>
              </a:rPr>
              <a:t>Oparating</a:t>
            </a:r>
            <a:r>
              <a:rPr lang="it-IT" b="1" dirty="0">
                <a:solidFill>
                  <a:schemeClr val="accent1"/>
                </a:solidFill>
              </a:rPr>
              <a:t> time </a:t>
            </a:r>
            <a:r>
              <a:rPr lang="it-IT" b="1" dirty="0" err="1">
                <a:solidFill>
                  <a:schemeClr val="accent1"/>
                </a:solidFill>
              </a:rPr>
              <a:t>depending</a:t>
            </a:r>
            <a:r>
              <a:rPr lang="it-IT" b="1" dirty="0">
                <a:solidFill>
                  <a:schemeClr val="accent1"/>
                </a:solidFill>
              </a:rPr>
              <a:t> on surgery (e-TEP, TAR)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2C34495-9BAA-2352-B314-55EC4296CA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56" t="21805" r="40156" b="62917"/>
          <a:stretch>
            <a:fillRect/>
          </a:stretch>
        </p:blipFill>
        <p:spPr>
          <a:xfrm>
            <a:off x="5579971" y="1285122"/>
            <a:ext cx="6353175" cy="157398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3365BB1-4DB2-139B-2941-B669C4515D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09" t="70555" r="37032" b="10857"/>
          <a:stretch>
            <a:fillRect/>
          </a:stretch>
        </p:blipFill>
        <p:spPr>
          <a:xfrm>
            <a:off x="5859556" y="3563958"/>
            <a:ext cx="4904070" cy="133668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84DFDD0-0D96-CFA2-468D-80FB44A48C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922" t="43842" r="36641" b="12916"/>
          <a:stretch>
            <a:fillRect/>
          </a:stretch>
        </p:blipFill>
        <p:spPr>
          <a:xfrm>
            <a:off x="499270" y="3220625"/>
            <a:ext cx="4686301" cy="296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80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7F41ED8-0E63-BE41-CB0E-834EFD263C7A}"/>
              </a:ext>
            </a:extLst>
          </p:cNvPr>
          <p:cNvSpPr txBox="1"/>
          <p:nvPr/>
        </p:nvSpPr>
        <p:spPr>
          <a:xfrm>
            <a:off x="4800600" y="2769129"/>
            <a:ext cx="6677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BMI&gt; 32 </a:t>
            </a:r>
            <a:r>
              <a:rPr lang="en-US" sz="2400" b="1" dirty="0">
                <a:solidFill>
                  <a:schemeClr val="accent1"/>
                </a:solidFill>
              </a:rPr>
              <a:t>significant increase in overall complications following open VHR</a:t>
            </a:r>
            <a:endParaRPr lang="it-IT" sz="2400" b="1" dirty="0">
              <a:solidFill>
                <a:schemeClr val="accent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324DEC1-AF85-352E-2D00-20C699F335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527" t="35507" r="21331" b="51884"/>
          <a:stretch>
            <a:fillRect/>
          </a:stretch>
        </p:blipFill>
        <p:spPr>
          <a:xfrm>
            <a:off x="4263887" y="462907"/>
            <a:ext cx="8082676" cy="12423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4861661-C0E0-34F0-D546-313836587D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166"/>
          <a:stretch>
            <a:fillRect/>
          </a:stretch>
        </p:blipFill>
        <p:spPr>
          <a:xfrm>
            <a:off x="383026" y="97894"/>
            <a:ext cx="3880861" cy="48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97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BF6D64D-C196-EE85-9464-835C337FF83F}"/>
              </a:ext>
            </a:extLst>
          </p:cNvPr>
          <p:cNvSpPr/>
          <p:nvPr/>
        </p:nvSpPr>
        <p:spPr>
          <a:xfrm>
            <a:off x="698704" y="552126"/>
            <a:ext cx="5049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Mesh placement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8ADD3C-75C4-3A4A-8347-359A550432FF}"/>
              </a:ext>
            </a:extLst>
          </p:cNvPr>
          <p:cNvSpPr txBox="1"/>
          <p:nvPr/>
        </p:nvSpPr>
        <p:spPr>
          <a:xfrm>
            <a:off x="595229" y="3219450"/>
            <a:ext cx="550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Better </a:t>
            </a:r>
            <a:r>
              <a:rPr lang="it-IT" sz="2400" b="1" dirty="0" err="1">
                <a:solidFill>
                  <a:schemeClr val="accent1"/>
                </a:solidFill>
              </a:rPr>
              <a:t>result</a:t>
            </a:r>
            <a:r>
              <a:rPr lang="it-IT" sz="2400" b="1" dirty="0">
                <a:solidFill>
                  <a:schemeClr val="accent1"/>
                </a:solidFill>
              </a:rPr>
              <a:t> with </a:t>
            </a:r>
            <a:r>
              <a:rPr lang="it-IT" sz="2400" b="1" dirty="0" err="1">
                <a:solidFill>
                  <a:schemeClr val="accent1"/>
                </a:solidFill>
              </a:rPr>
              <a:t>retromuscolar</a:t>
            </a:r>
            <a:r>
              <a:rPr lang="it-IT" sz="2400" b="1" dirty="0">
                <a:solidFill>
                  <a:schemeClr val="accent1"/>
                </a:solidFill>
              </a:rPr>
              <a:t> – </a:t>
            </a:r>
            <a:r>
              <a:rPr lang="it-IT" sz="2400" b="1" dirty="0" err="1">
                <a:solidFill>
                  <a:schemeClr val="accent1"/>
                </a:solidFill>
              </a:rPr>
              <a:t>extraperitoneal</a:t>
            </a:r>
            <a:r>
              <a:rPr lang="it-IT" sz="2400" b="1" dirty="0">
                <a:solidFill>
                  <a:schemeClr val="accent1"/>
                </a:solidFill>
              </a:rPr>
              <a:t>  placement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B88CCFD-FCD5-8FCA-9EA5-2095664020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370" t="17247" r="23451" b="24202"/>
          <a:stretch>
            <a:fillRect/>
          </a:stretch>
        </p:blipFill>
        <p:spPr>
          <a:xfrm>
            <a:off x="6341164" y="122079"/>
            <a:ext cx="5774636" cy="573207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91E521A-95E9-C570-58AE-3445A4B2DA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50" t="21514" r="42201" b="67536"/>
          <a:stretch>
            <a:fillRect/>
          </a:stretch>
        </p:blipFill>
        <p:spPr>
          <a:xfrm>
            <a:off x="0" y="1834848"/>
            <a:ext cx="6262179" cy="122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12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9807EC6-DDC6-2E6C-5B8D-87DFF2EF47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710"/>
          <a:stretch>
            <a:fillRect/>
          </a:stretch>
        </p:blipFill>
        <p:spPr>
          <a:xfrm>
            <a:off x="0" y="0"/>
            <a:ext cx="2942812" cy="39855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5A3744A-B9F9-DE0C-CC0E-76E72BF4CB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137" t="21594" r="39430" b="65942"/>
          <a:stretch>
            <a:fillRect/>
          </a:stretch>
        </p:blipFill>
        <p:spPr>
          <a:xfrm>
            <a:off x="4145446" y="89452"/>
            <a:ext cx="7695953" cy="148093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E556015-5E65-5E78-E840-9070B0C7407D}"/>
              </a:ext>
            </a:extLst>
          </p:cNvPr>
          <p:cNvSpPr txBox="1"/>
          <p:nvPr/>
        </p:nvSpPr>
        <p:spPr>
          <a:xfrm>
            <a:off x="4586785" y="1874031"/>
            <a:ext cx="6097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b="1" i="0" u="none" strike="noStrike" baseline="0" dirty="0">
                <a:solidFill>
                  <a:schemeClr val="accent1"/>
                </a:solidFill>
                <a:latin typeface="STIX-Regular"/>
              </a:rPr>
              <a:t>no </a:t>
            </a:r>
            <a:r>
              <a:rPr lang="it-IT" sz="1800" b="1" i="0" u="none" strike="noStrike" baseline="0" dirty="0" err="1">
                <a:solidFill>
                  <a:schemeClr val="accent1"/>
                </a:solidFill>
                <a:latin typeface="STIX-Regular"/>
              </a:rPr>
              <a:t>statistically</a:t>
            </a:r>
            <a:r>
              <a:rPr lang="it-IT" b="1" dirty="0">
                <a:solidFill>
                  <a:schemeClr val="accent1"/>
                </a:solidFill>
                <a:latin typeface="STIX-Regular"/>
              </a:rPr>
              <a:t> </a:t>
            </a:r>
            <a:r>
              <a:rPr lang="en-US" sz="1800" b="1" i="0" u="none" strike="noStrike" baseline="0" dirty="0">
                <a:solidFill>
                  <a:schemeClr val="accent1"/>
                </a:solidFill>
                <a:latin typeface="STIX-Regular"/>
              </a:rPr>
              <a:t>significant differences in terms of hernia relapses in the group with obesity compared with the group without obesity.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3BF6874-4774-7C89-A2BF-E941E160318B}"/>
              </a:ext>
            </a:extLst>
          </p:cNvPr>
          <p:cNvSpPr txBox="1"/>
          <p:nvPr/>
        </p:nvSpPr>
        <p:spPr>
          <a:xfrm>
            <a:off x="4586785" y="2967335"/>
            <a:ext cx="60976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 err="1">
                <a:solidFill>
                  <a:schemeClr val="accent1"/>
                </a:solidFill>
                <a:latin typeface="STIX-Regular"/>
              </a:rPr>
              <a:t>eTEP</a:t>
            </a:r>
            <a:r>
              <a:rPr lang="en-US" sz="1800" b="1" i="0" u="none" strike="noStrike" baseline="0" dirty="0">
                <a:solidFill>
                  <a:schemeClr val="accent1"/>
                </a:solidFill>
                <a:latin typeface="STIX-Regular"/>
              </a:rPr>
              <a:t> solves the limitations and problems related to placing an intraperitoneal mesh</a:t>
            </a:r>
            <a:r>
              <a:rPr lang="en-US" b="1" dirty="0">
                <a:solidFill>
                  <a:schemeClr val="accent1"/>
                </a:solidFill>
                <a:latin typeface="STIX-Regular"/>
              </a:rPr>
              <a:t> </a:t>
            </a:r>
          </a:p>
          <a:p>
            <a:pPr algn="l"/>
            <a:endParaRPr lang="en-US" sz="1800" b="1" i="0" u="none" strike="noStrike" baseline="0" dirty="0">
              <a:solidFill>
                <a:schemeClr val="accent1"/>
              </a:solidFill>
              <a:latin typeface="STIX-Regular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chemeClr val="accent1"/>
                </a:solidFill>
                <a:latin typeface="STIX-Regular"/>
              </a:rPr>
              <a:t>Providing  benefits from minimally invasive surgery</a:t>
            </a:r>
            <a:endParaRPr lang="it-IT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01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EE909998-C9BA-E1B9-B36D-61E8D519A583}"/>
              </a:ext>
            </a:extLst>
          </p:cNvPr>
          <p:cNvSpPr/>
          <p:nvPr/>
        </p:nvSpPr>
        <p:spPr>
          <a:xfrm>
            <a:off x="399117" y="293709"/>
            <a:ext cx="7398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VHR in Emergency setting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F28E22D-88F4-CF88-2969-AB46A51363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34" t="23768" r="43179" b="65508"/>
          <a:stretch>
            <a:fillRect/>
          </a:stretch>
        </p:blipFill>
        <p:spPr>
          <a:xfrm>
            <a:off x="233675" y="1217039"/>
            <a:ext cx="8706678" cy="201342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67F6FD-83CF-ED78-29CD-685DBDD0147E}"/>
              </a:ext>
            </a:extLst>
          </p:cNvPr>
          <p:cNvSpPr txBox="1"/>
          <p:nvPr/>
        </p:nvSpPr>
        <p:spPr>
          <a:xfrm>
            <a:off x="1049411" y="3121131"/>
            <a:ext cx="60976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L</a:t>
            </a:r>
            <a:r>
              <a:rPr lang="en-US" sz="18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</a:rPr>
              <a:t>aparoscopic repair offers significant advantages over open repair for incarcerated incisional hernias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</a:rPr>
              <a:t>shorter hospital stays,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</a:rPr>
              <a:t>lower postoperative pain</a:t>
            </a:r>
            <a:endParaRPr lang="en-US" b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</a:rPr>
              <a:t>reduced perioperative bleeding. </a:t>
            </a:r>
            <a:endParaRPr lang="it-IT" b="1" dirty="0">
              <a:solidFill>
                <a:schemeClr val="accent1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872395F-B3A1-F50C-5ED5-B9CFFF797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353" y="137276"/>
            <a:ext cx="3093186" cy="309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15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677FE00-C5D2-CC96-5FCD-DAC40C9F9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417" y="298174"/>
            <a:ext cx="4184374" cy="41843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CC885FE-E7A4-A80B-9CFF-D73EEEC575A2}"/>
              </a:ext>
            </a:extLst>
          </p:cNvPr>
          <p:cNvSpPr txBox="1"/>
          <p:nvPr/>
        </p:nvSpPr>
        <p:spPr>
          <a:xfrm>
            <a:off x="673375" y="627535"/>
            <a:ext cx="609765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Obesity significantly increases the risk of wound complications, surgical site infections (SSI), and recurrence after ventral hernia repair.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Laparoscopic repair reduces wound morbidity and hospital stay, with similar recurrence rates compared to open repair.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A BMI ≥ 32 marks a turning point — laparoscopy is safer and more beneficial in most obese patients.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The </a:t>
            </a:r>
            <a:r>
              <a:rPr lang="en-US" b="1" dirty="0" err="1">
                <a:solidFill>
                  <a:schemeClr val="accent1"/>
                </a:solidFill>
              </a:rPr>
              <a:t>eTEP</a:t>
            </a:r>
            <a:r>
              <a:rPr lang="en-US" b="1" dirty="0">
                <a:solidFill>
                  <a:schemeClr val="accent1"/>
                </a:solidFill>
              </a:rPr>
              <a:t> approach represents, from a future perspective, a better solution than IPOM for the minimally invasive treatment of ventral hernias.”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Individualize the approach — match the technique to the defect and the surgeon’s expertise.</a:t>
            </a:r>
            <a:endParaRPr lang="it-IT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57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A94A70E-E129-75C6-7479-B78BA499A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630" y="1172428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n-US" dirty="0"/>
              <a:t>no conflict of interest regarding this presentation</a:t>
            </a:r>
            <a:br>
              <a:rPr lang="en-US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7843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4E5205F-6CCB-C82F-BC84-0BE4E49DB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76" y="249072"/>
            <a:ext cx="4919898" cy="2359356"/>
          </a:xfrm>
          <a:prstGeom prst="rect">
            <a:avLst/>
          </a:prstGeom>
        </p:spPr>
      </p:pic>
      <p:pic>
        <p:nvPicPr>
          <p:cNvPr id="3" name="Immagine 2" descr="Immagine 2">
            <a:extLst>
              <a:ext uri="{FF2B5EF4-FFF2-40B4-BE49-F238E27FC236}">
                <a16:creationId xmlns:a16="http://schemas.microsoft.com/office/drawing/2014/main" id="{D5F6C22C-9591-A6D8-704B-94F68DA4D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674" y="930807"/>
            <a:ext cx="6593962" cy="47487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654.jpeg">
            <a:extLst>
              <a:ext uri="{FF2B5EF4-FFF2-40B4-BE49-F238E27FC236}">
                <a16:creationId xmlns:a16="http://schemas.microsoft.com/office/drawing/2014/main" id="{1B41C1FC-78A4-6039-DA74-6FFC82722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50" y="360231"/>
            <a:ext cx="5474350" cy="2003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3835.jpeg">
            <a:extLst>
              <a:ext uri="{FF2B5EF4-FFF2-40B4-BE49-F238E27FC236}">
                <a16:creationId xmlns:a16="http://schemas.microsoft.com/office/drawing/2014/main" id="{BD11B482-09EE-3F2B-573A-B6738CE98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50" y="2925717"/>
            <a:ext cx="5331048" cy="1806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G_3655.jpeg">
            <a:extLst>
              <a:ext uri="{FF2B5EF4-FFF2-40B4-BE49-F238E27FC236}">
                <a16:creationId xmlns:a16="http://schemas.microsoft.com/office/drawing/2014/main" id="{1C1D5EF2-F449-1ED7-DB99-B17EDC139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085" y="87417"/>
            <a:ext cx="4524265" cy="601641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9B84053F-BB3E-652F-C3D9-EB58695BD10C}"/>
              </a:ext>
            </a:extLst>
          </p:cNvPr>
          <p:cNvSpPr/>
          <p:nvPr/>
        </p:nvSpPr>
        <p:spPr>
          <a:xfrm>
            <a:off x="6933513" y="2657476"/>
            <a:ext cx="4658412" cy="616172"/>
          </a:xfrm>
          <a:prstGeom prst="ellipse">
            <a:avLst/>
          </a:prstGeom>
          <a:ln w="101600">
            <a:solidFill>
              <a:srgbClr val="E22400"/>
            </a:solidFill>
            <a:miter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>
              <a:defRPr>
                <a:latin typeface="Aptos Display"/>
                <a:ea typeface="Aptos Display"/>
                <a:cs typeface="Aptos Display"/>
                <a:sym typeface="Aptos Display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40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magine 4" descr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632" y="680331"/>
            <a:ext cx="3508702" cy="584211"/>
          </a:xfrm>
          <a:prstGeom prst="rect">
            <a:avLst/>
          </a:prstGeom>
          <a:ln w="12700">
            <a:miter lim="400000"/>
          </a:ln>
          <a:effectLst>
            <a:outerShdw blurRad="63500" dist="33020" dir="3180000" rotWithShape="0">
              <a:srgbClr val="000000">
                <a:alpha val="30000"/>
              </a:srgbClr>
            </a:outerShdw>
          </a:effectLst>
        </p:spPr>
      </p:pic>
      <p:pic>
        <p:nvPicPr>
          <p:cNvPr id="192" name="Immagine 10" descr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633" y="3344036"/>
            <a:ext cx="3479514" cy="654350"/>
          </a:xfrm>
          <a:prstGeom prst="rect">
            <a:avLst/>
          </a:prstGeom>
          <a:ln w="12700">
            <a:miter lim="400000"/>
          </a:ln>
          <a:effectLst>
            <a:outerShdw blurRad="63500" dist="33020" dir="3180000" rotWithShape="0">
              <a:srgbClr val="000000">
                <a:alpha val="30000"/>
              </a:srgbClr>
            </a:outerShdw>
          </a:effectLst>
        </p:spPr>
      </p:pic>
      <p:pic>
        <p:nvPicPr>
          <p:cNvPr id="194" name="Immagine 14" descr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633" y="1473723"/>
            <a:ext cx="3550702" cy="695419"/>
          </a:xfrm>
          <a:prstGeom prst="rect">
            <a:avLst/>
          </a:prstGeom>
          <a:ln w="12700">
            <a:miter lim="400000"/>
          </a:ln>
          <a:effectLst>
            <a:outerShdw blurRad="63500" dist="33020" dir="3180000" rotWithShape="0">
              <a:srgbClr val="000000">
                <a:alpha val="30000"/>
              </a:srgbClr>
            </a:outerShdw>
          </a:effectLst>
        </p:spPr>
      </p:pic>
      <p:pic>
        <p:nvPicPr>
          <p:cNvPr id="195" name="Immagine 16" descr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4599" y="2451811"/>
            <a:ext cx="2497401" cy="676121"/>
          </a:xfrm>
          <a:prstGeom prst="rect">
            <a:avLst/>
          </a:prstGeom>
          <a:ln w="12700">
            <a:miter lim="400000"/>
          </a:ln>
          <a:effectLst>
            <a:outerShdw blurRad="63500" dist="33020" dir="3180000" rotWithShape="0">
              <a:srgbClr val="000000">
                <a:alpha val="30000"/>
              </a:srgbClr>
            </a:outerShdw>
          </a:effectLst>
        </p:spPr>
      </p:pic>
      <p:sp>
        <p:nvSpPr>
          <p:cNvPr id="197" name="Titolo 1"/>
          <p:cNvSpPr txBox="1"/>
          <p:nvPr/>
        </p:nvSpPr>
        <p:spPr>
          <a:xfrm>
            <a:off x="4391819" y="186481"/>
            <a:ext cx="4141814" cy="98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>
              <a:lnSpc>
                <a:spcPct val="90000"/>
              </a:lnSpc>
              <a:defRPr sz="4400">
                <a:solidFill>
                  <a:srgbClr val="2F559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OBESITY</a:t>
            </a:r>
          </a:p>
        </p:txBody>
      </p:sp>
      <p:pic>
        <p:nvPicPr>
          <p:cNvPr id="203" name="Immagine 17" descr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3704" y="1242932"/>
            <a:ext cx="5495523" cy="830628"/>
          </a:xfrm>
          <a:prstGeom prst="rect">
            <a:avLst/>
          </a:prstGeom>
          <a:ln w="12700">
            <a:miter lim="400000"/>
          </a:ln>
          <a:effectLst>
            <a:outerShdw blurRad="63500" dist="33020" dir="3180000" rotWithShape="0">
              <a:srgbClr val="000000">
                <a:alpha val="30000"/>
              </a:srgbClr>
            </a:outerShdw>
          </a:effectLst>
        </p:spPr>
      </p:pic>
      <p:pic>
        <p:nvPicPr>
          <p:cNvPr id="2" name="Immagine" descr="Immagine">
            <a:extLst>
              <a:ext uri="{FF2B5EF4-FFF2-40B4-BE49-F238E27FC236}">
                <a16:creationId xmlns:a16="http://schemas.microsoft.com/office/drawing/2014/main" id="{D3B56A88-FE67-3CC9-4EED-F06A7D4D3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24" y="310154"/>
            <a:ext cx="2911397" cy="1728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3D09245-E658-C83D-DB3F-B472528E28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7974" y="2191924"/>
            <a:ext cx="4322810" cy="139900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042EDEA-8B76-66C2-8A0F-6E032758CFC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4845" t="26642" r="35501" b="50977"/>
          <a:stretch>
            <a:fillRect/>
          </a:stretch>
        </p:blipFill>
        <p:spPr>
          <a:xfrm>
            <a:off x="240673" y="3671211"/>
            <a:ext cx="7667033" cy="194385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2B24592-1510-D210-5DA2-8556FAB6984D}"/>
              </a:ext>
            </a:extLst>
          </p:cNvPr>
          <p:cNvSpPr txBox="1"/>
          <p:nvPr/>
        </p:nvSpPr>
        <p:spPr>
          <a:xfrm>
            <a:off x="3026569" y="5631389"/>
            <a:ext cx="61388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chemeClr val="accent1"/>
                </a:solidFill>
                <a:effectLst/>
                <a:latin typeface="Fira Sans" panose="020B0503050000020004" pitchFamily="34" charset="0"/>
              </a:rPr>
              <a:t>similar hernia recurrence, seroma, hematoma, and surgical site infection rates in patients who underwent preoperative optimization.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DB844DC1-5152-EDF0-B65E-AD4D6E5EF2A5}"/>
              </a:ext>
            </a:extLst>
          </p:cNvPr>
          <p:cNvSpPr/>
          <p:nvPr/>
        </p:nvSpPr>
        <p:spPr>
          <a:xfrm>
            <a:off x="2481262" y="5384277"/>
            <a:ext cx="7229475" cy="139900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 advAuto="0"/>
      <p:bldP spid="192" grpId="0" animBg="1" advAuto="0"/>
      <p:bldP spid="194" grpId="0" animBg="1" advAuto="0"/>
      <p:bldP spid="195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" descr="Immagine">
            <a:extLst>
              <a:ext uri="{FF2B5EF4-FFF2-40B4-BE49-F238E27FC236}">
                <a16:creationId xmlns:a16="http://schemas.microsoft.com/office/drawing/2014/main" id="{A4E7284D-76E3-1B45-E0F5-6DA8D9030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95" y="298174"/>
            <a:ext cx="5510692" cy="3498574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5B4970A-A7E6-92A6-6166-B7D9FA4EECA8}"/>
              </a:ext>
            </a:extLst>
          </p:cNvPr>
          <p:cNvSpPr/>
          <p:nvPr/>
        </p:nvSpPr>
        <p:spPr>
          <a:xfrm>
            <a:off x="768051" y="1040969"/>
            <a:ext cx="27036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Open </a:t>
            </a:r>
            <a:r>
              <a:rPr lang="it-IT" sz="2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repair</a:t>
            </a:r>
            <a:endParaRPr lang="it-IT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8DD83A8-D949-B43E-644B-8BC933EE6418}"/>
              </a:ext>
            </a:extLst>
          </p:cNvPr>
          <p:cNvSpPr/>
          <p:nvPr/>
        </p:nvSpPr>
        <p:spPr>
          <a:xfrm>
            <a:off x="2276062" y="579304"/>
            <a:ext cx="42179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Laparoscopic</a:t>
            </a:r>
            <a:r>
              <a:rPr lang="it-IT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it-IT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repair</a:t>
            </a:r>
            <a:endParaRPr lang="it-IT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82F1B2A-7ABF-ACCF-257E-4C4949D37F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190" t="21910" r="36821" b="58261"/>
          <a:stretch>
            <a:fillRect/>
          </a:stretch>
        </p:blipFill>
        <p:spPr>
          <a:xfrm>
            <a:off x="6175512" y="579304"/>
            <a:ext cx="5802301" cy="170354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2EFD634-CA58-2DCD-1377-8A03606A59FE}"/>
              </a:ext>
            </a:extLst>
          </p:cNvPr>
          <p:cNvSpPr txBox="1"/>
          <p:nvPr/>
        </p:nvSpPr>
        <p:spPr>
          <a:xfrm>
            <a:off x="1888435" y="4153908"/>
            <a:ext cx="9673257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chemeClr val="accent1"/>
                </a:solidFill>
                <a:latin typeface="STIX-Regular"/>
              </a:rPr>
              <a:t>results of available studies are controversial</a:t>
            </a:r>
            <a:endParaRPr lang="en-US" b="1" dirty="0">
              <a:solidFill>
                <a:schemeClr val="accent1"/>
              </a:solidFill>
              <a:latin typeface="STIX-Regular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1"/>
                </a:solidFill>
              </a:rPr>
              <a:t>high risk of </a:t>
            </a:r>
            <a:r>
              <a:rPr lang="it-IT" b="1" dirty="0" err="1">
                <a:solidFill>
                  <a:schemeClr val="accent1"/>
                </a:solidFill>
              </a:rPr>
              <a:t>bias</a:t>
            </a:r>
            <a:r>
              <a:rPr lang="it-IT" b="1" dirty="0">
                <a:solidFill>
                  <a:schemeClr val="accent1"/>
                </a:solidFill>
              </a:rPr>
              <a:t> (</a:t>
            </a:r>
            <a:r>
              <a:rPr lang="en-US" b="1" dirty="0">
                <a:solidFill>
                  <a:schemeClr val="accent1"/>
                </a:solidFill>
              </a:rPr>
              <a:t>small sample sizes, and no well defined </a:t>
            </a:r>
            <a:r>
              <a:rPr lang="it-IT" b="1" dirty="0" err="1">
                <a:solidFill>
                  <a:schemeClr val="accent1"/>
                </a:solidFill>
              </a:rPr>
              <a:t>protocols</a:t>
            </a:r>
            <a:r>
              <a:rPr lang="it-IT" b="1" dirty="0">
                <a:solidFill>
                  <a:schemeClr val="accent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2987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35251AE4-D45F-3E31-2ED6-B3CE889FFE03}"/>
              </a:ext>
            </a:extLst>
          </p:cNvPr>
          <p:cNvSpPr/>
          <p:nvPr/>
        </p:nvSpPr>
        <p:spPr>
          <a:xfrm>
            <a:off x="4074283" y="5215235"/>
            <a:ext cx="35862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Which</a:t>
            </a:r>
            <a:r>
              <a:rPr lang="it-IT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one?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1964AD8-25B3-46B8-FE0F-B12021C9A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25" y="81260"/>
            <a:ext cx="4572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29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Picture 10">
            <a:extLst>
              <a:ext uri="{FF2B5EF4-FFF2-40B4-BE49-F238E27FC236}">
                <a16:creationId xmlns:a16="http://schemas.microsoft.com/office/drawing/2014/main" id="{12227D7F-4B1D-2685-DE86-A88447EAF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86" y="476250"/>
            <a:ext cx="5423182" cy="1710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9" descr="Picture 9">
            <a:extLst>
              <a:ext uri="{FF2B5EF4-FFF2-40B4-BE49-F238E27FC236}">
                <a16:creationId xmlns:a16="http://schemas.microsoft.com/office/drawing/2014/main" id="{D02B0AFC-0713-3D8A-4841-3EDA6A575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320" y="2564909"/>
            <a:ext cx="4995680" cy="272873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0883A52-895D-AF0D-0D8C-886DFA6C1C33}"/>
              </a:ext>
            </a:extLst>
          </p:cNvPr>
          <p:cNvSpPr/>
          <p:nvPr/>
        </p:nvSpPr>
        <p:spPr>
          <a:xfrm>
            <a:off x="5590358" y="3314700"/>
            <a:ext cx="3439341" cy="460226"/>
          </a:xfrm>
          <a:prstGeom prst="rect">
            <a:avLst/>
          </a:prstGeom>
          <a:ln w="3175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5" name="Picture 11" descr="Picture 11">
            <a:extLst>
              <a:ext uri="{FF2B5EF4-FFF2-40B4-BE49-F238E27FC236}">
                <a16:creationId xmlns:a16="http://schemas.microsoft.com/office/drawing/2014/main" id="{A11645D4-02B9-9001-AF76-8360DD717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29" y="2894771"/>
            <a:ext cx="4917243" cy="13000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57786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908CBA2-C666-9DF2-8186-E86E93E31936}"/>
              </a:ext>
            </a:extLst>
          </p:cNvPr>
          <p:cNvSpPr/>
          <p:nvPr/>
        </p:nvSpPr>
        <p:spPr>
          <a:xfrm>
            <a:off x="266517" y="462674"/>
            <a:ext cx="5258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And in the obese?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03FCE13-E4DF-4CD4-01AD-1BBC709ED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035" y="1149657"/>
            <a:ext cx="5762178" cy="455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760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1032</TotalTime>
  <Words>355</Words>
  <Application>Microsoft Office PowerPoint</Application>
  <PresentationFormat>Widescreen</PresentationFormat>
  <Paragraphs>44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5" baseType="lpstr">
      <vt:lpstr>Arial</vt:lpstr>
      <vt:lpstr>Calibri</vt:lpstr>
      <vt:lpstr>Fira Sans</vt:lpstr>
      <vt:lpstr>STIX-Regular</vt:lpstr>
      <vt:lpstr>Times New Roman</vt:lpstr>
      <vt:lpstr>Wingdings</vt:lpstr>
      <vt:lpstr>RetrospectVTI</vt:lpstr>
      <vt:lpstr>ERNIE VENTRALI NEL paziente affetto da obesità: TECNICA LAPAROSCOPICA O OPEN?</vt:lpstr>
      <vt:lpstr>no conflict of interest regarding this presentation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Francesco De Angelis</cp:lastModifiedBy>
  <cp:revision>18</cp:revision>
  <dcterms:created xsi:type="dcterms:W3CDTF">2022-02-27T17:36:31Z</dcterms:created>
  <dcterms:modified xsi:type="dcterms:W3CDTF">2025-10-30T07:11:06Z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